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66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2" autoAdjust="0"/>
    <p:restoredTop sz="94828" autoAdjust="0"/>
  </p:normalViewPr>
  <p:slideViewPr>
    <p:cSldViewPr>
      <p:cViewPr varScale="1">
        <p:scale>
          <a:sx n="69" d="100"/>
          <a:sy n="69" d="100"/>
        </p:scale>
        <p:origin x="19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14B473-0B8F-48F9-B0BC-0822A0DA8278}" type="datetimeFigureOut">
              <a:rPr lang="fr-FR"/>
              <a:pPr/>
              <a:t>29/01/2019</a:t>
            </a:fld>
            <a:endParaRPr lang="fr-F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05D290-94C8-4FF1-843F-1A560268155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773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Taux de réussite + choix de ms graph = format radars idem cette slide</a:t>
            </a:r>
          </a:p>
          <a:p>
            <a:r>
              <a:rPr lang="fr-FR"/>
              <a:t>- Pour récupérer qq de chose de lisible, les scores doivent être X 100 pour se retoruver sur une échelle de à 100</a:t>
            </a:r>
          </a:p>
          <a:p>
            <a:r>
              <a:rPr lang="fr-FR"/>
              <a:t>- Echelle : de 0 à 100 , pas de valeurs affichées</a:t>
            </a:r>
          </a:p>
          <a:p>
            <a:r>
              <a:rPr lang="fr-FR"/>
              <a:t>pas de cadres, police 12 sur les valeurs,</a:t>
            </a:r>
          </a:p>
          <a:p>
            <a:r>
              <a:rPr lang="fr-FR"/>
              <a:t>- Par défaut : Quadrillage de 10 en 10</a:t>
            </a:r>
          </a:p>
        </p:txBody>
      </p:sp>
    </p:spTree>
    <p:extLst>
      <p:ext uri="{BB962C8B-B14F-4D97-AF65-F5344CB8AC3E}">
        <p14:creationId xmlns:p14="http://schemas.microsoft.com/office/powerpoint/2010/main" val="166716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09A0-8BAD-43C3-A9CC-75059ACE351C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6E033-FB4D-40A7-9843-90D07249E7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81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819D-000B-438E-ADE9-FDAAA4542063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6BC47-3B71-4203-9CEF-B6979B95A4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4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585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58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844EA-1ADA-4326-A2FB-D634A295107A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6B683-590A-4275-BA2B-7902E68ADD9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1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6F5BA-105E-460E-8D64-462476F90885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548D-ABE0-4A1C-9807-787A1F4039B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0015-01E3-43C2-8FA6-22797A29123F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55765-634C-4155-905E-A82C16B00D2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4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1268413"/>
            <a:ext cx="44958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4958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87519-741C-4276-A907-6C582A24B20A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A18DE-6359-407A-947B-048B065E705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5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B31E-DE70-4711-AA23-9333691E0B1D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15241-BDCF-4187-910E-33F8CAEA8F2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93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AFBA-A35D-4717-B75D-B5B259F222D3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04C9E-D14B-4F18-8C43-ACA597F667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55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21A8-AC4C-4CE1-85DC-D44A0F21DEDE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55ED-59F8-4C61-9904-5ED4AE7A183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07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7AE7-88C9-416B-A9D8-69E7CC495046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9646D-9EDF-4604-A7DD-D22BFEFB164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31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7A878-608B-473D-A3FB-5E64DD2BF942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AFA00-3ECD-48B2-AE41-87915511FBA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68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59618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 PowerVote Question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68413"/>
            <a:ext cx="9144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First level-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 – Answers</a:t>
            </a:r>
          </a:p>
          <a:p>
            <a:pPr lvl="3"/>
            <a:r>
              <a:rPr lang="fr-FR"/>
              <a:t>Fourth Level - Attend grid &amp; dynamical synthesis result</a:t>
            </a:r>
          </a:p>
          <a:p>
            <a:pPr lvl="4"/>
            <a:r>
              <a:rPr lang="fr-FR"/>
              <a:t>Fifth level – Values and votes counter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2733D49B-06E5-4CFA-BCA4-9F2CC7127E51}" type="datetimeFigureOut">
              <a:rPr lang="fr-FR"/>
              <a:pPr>
                <a:defRPr/>
              </a:pPr>
              <a:t>29/01/2019</a:t>
            </a:fld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61D0466-74C9-4087-90FB-E873EA8357F4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GabGood"/>
          <p:cNvSpPr/>
          <p:nvPr userDrawn="1"/>
        </p:nvSpPr>
        <p:spPr>
          <a:xfrm>
            <a:off x="-9144000" y="457200"/>
            <a:ext cx="914400" cy="457200"/>
          </a:xfrm>
          <a:prstGeom prst="cub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GabBad"/>
          <p:cNvSpPr/>
          <p:nvPr userDrawn="1"/>
        </p:nvSpPr>
        <p:spPr>
          <a:xfrm>
            <a:off x="-9144000" y="1371600"/>
            <a:ext cx="914400" cy="457200"/>
          </a:xfrm>
          <a:prstGeom prst="cube">
            <a:avLst/>
          </a:prstGeom>
          <a:solidFill>
            <a:srgbClr val="005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GabNul"/>
          <p:cNvSpPr/>
          <p:nvPr userDrawn="1"/>
        </p:nvSpPr>
        <p:spPr>
          <a:xfrm>
            <a:off x="-9144000" y="2286000"/>
            <a:ext cx="914400" cy="457200"/>
          </a:xfrm>
          <a:prstGeom prst="cube">
            <a:avLst/>
          </a:prstGeom>
          <a:solidFill>
            <a:srgbClr val="8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88900" indent="-88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188913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447675" indent="46672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2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PIDER 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Radar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Projet 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egré d’innov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>
          <a:xfrm>
            <a:off x="2339975" y="0"/>
            <a:ext cx="4248150" cy="1268413"/>
          </a:xfrm>
        </p:spPr>
        <p:txBody>
          <a:bodyPr/>
          <a:lstStyle/>
          <a:p>
            <a:r>
              <a:rPr lang="de-CH">
                <a:solidFill>
                  <a:schemeClr val="tx1"/>
                </a:solidFill>
              </a:rPr>
              <a:t>Degré d’innovation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0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18" name="BtnOuvFer">
            <a:hlinkClick r:id="" action="ppaction://macro?name=PVX_ClickBoutonOuvertureFermetureVote"/>
          </p:cNvPr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00</a:t>
            </a:r>
          </a:p>
        </p:txBody>
      </p:sp>
      <p:sp>
        <p:nvSpPr>
          <p:cNvPr id="10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4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5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6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7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0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1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2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23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24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25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26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7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8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9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30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31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CFC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32" name="Triangle isocèle 31">
            <a:extLst>
              <a:ext uri="{FF2B5EF4-FFF2-40B4-BE49-F238E27FC236}">
                <a16:creationId xmlns:a16="http://schemas.microsoft.com/office/drawing/2014/main" id="{5BFA8A28-CCD5-40F4-BBB7-8AA1AF0DE426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mportance stratég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3"/>
          <p:cNvSpPr>
            <a:spLocks noGrp="1"/>
          </p:cNvSpPr>
          <p:nvPr>
            <p:ph type="title"/>
          </p:nvPr>
        </p:nvSpPr>
        <p:spPr>
          <a:xfrm>
            <a:off x="2411413" y="0"/>
            <a:ext cx="3455987" cy="1268413"/>
          </a:xfrm>
        </p:spPr>
        <p:txBody>
          <a:bodyPr/>
          <a:lstStyle/>
          <a:p>
            <a:r>
              <a:rPr lang="de-CH">
                <a:solidFill>
                  <a:schemeClr val="tx1"/>
                </a:solidFill>
              </a:rPr>
              <a:t>Importance stratégique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8" name="BtnOuvFer">
            <a:hlinkClick r:id="" action="ppaction://macro?name=PVX_ClickBoutonOuvertureFermetureVote"/>
          </p:cNvPr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00</a:t>
            </a:r>
          </a:p>
        </p:txBody>
      </p:sp>
      <p:sp>
        <p:nvSpPr>
          <p:cNvPr id="2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0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3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4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5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6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7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8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9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0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1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2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3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4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5" name="Triangle isocèle 24">
            <a:extLst>
              <a:ext uri="{FF2B5EF4-FFF2-40B4-BE49-F238E27FC236}">
                <a16:creationId xmlns:a16="http://schemas.microsoft.com/office/drawing/2014/main" id="{A0BFFE74-D72C-4DFE-ABE6-AE2626BB39AF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Urg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0" name="Rectangle 34"/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5003800" cy="1268413"/>
          </a:xfrm>
        </p:spPr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Urgence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8" name="BtnOuvFer"/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00</a:t>
            </a:r>
          </a:p>
        </p:txBody>
      </p:sp>
      <p:sp>
        <p:nvSpPr>
          <p:cNvPr id="25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7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8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9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0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1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9968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9969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39971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39972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39973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39974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39975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39976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39977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39978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39979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39980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39981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32" name="Triangle isocèle 31">
            <a:extLst>
              <a:ext uri="{FF2B5EF4-FFF2-40B4-BE49-F238E27FC236}">
                <a16:creationId xmlns:a16="http://schemas.microsoft.com/office/drawing/2014/main" id="{634248C0-A125-463D-8CA5-EF757417DAB8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iveau de sécuri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4" name="Rectangle 34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5940425" cy="1268413"/>
          </a:xfrm>
        </p:spPr>
        <p:txBody>
          <a:bodyPr/>
          <a:lstStyle/>
          <a:p>
            <a:r>
              <a:rPr lang="de-DE">
                <a:solidFill>
                  <a:srgbClr val="000000"/>
                </a:solidFill>
              </a:rPr>
              <a:t>Niveau de sécurité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8" name="BtnOuvFer"/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0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3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4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5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6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7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8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9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0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1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2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3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4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A4FB5453-D61C-48B7-B94F-62801C9F20B0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fficacité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>
                <a:solidFill>
                  <a:schemeClr val="tx1"/>
                </a:solidFill>
              </a:rPr>
              <a:t>Efficacité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8" name="BtnOuvFer">
            <a:hlinkClick r:id="" action="ppaction://macro?name=PVX_ClickBoutonOuvertureFermetureVote"/>
          </p:cNvPr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00</a:t>
            </a:r>
          </a:p>
        </p:txBody>
      </p:sp>
      <p:sp>
        <p:nvSpPr>
          <p:cNvPr id="2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0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3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4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5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6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7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8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9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0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1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2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3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4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AFAF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93E19BB3-F6D0-4EC2-89D9-8A998A4B16F8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û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>
                <a:solidFill>
                  <a:srgbClr val="000000"/>
                </a:solidFill>
              </a:rPr>
              <a:t>Coût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34"/>
          <p:cNvSpPr txBox="1">
            <a:spLocks noChangeArrowheads="1"/>
          </p:cNvSpPr>
          <p:nvPr/>
        </p:nvSpPr>
        <p:spPr bwMode="auto">
          <a:xfrm>
            <a:off x="1428750" y="3252788"/>
            <a:ext cx="557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400" dirty="0" err="1"/>
              <a:t>Quotez</a:t>
            </a:r>
            <a:r>
              <a:rPr lang="fr-FR" sz="2400" dirty="0"/>
              <a:t> de 1 à 10</a:t>
            </a:r>
          </a:p>
          <a:p>
            <a:pPr algn="ctr"/>
            <a:r>
              <a:rPr lang="fr-FR" sz="2400" dirty="0"/>
              <a:t>Pas de vote = 0</a:t>
            </a:r>
          </a:p>
        </p:txBody>
      </p:sp>
      <p:sp>
        <p:nvSpPr>
          <p:cNvPr id="8" name="BtnOuvFer">
            <a:hlinkClick r:id="" action="ppaction://macro?name=PVX_ClickBoutonOuvertureFermetureVote"/>
          </p:cNvPr>
          <p:cNvSpPr/>
          <p:nvPr>
            <p:custDataLst>
              <p:tags r:id="rId2"/>
            </p:custDataLst>
          </p:nvPr>
        </p:nvSpPr>
        <p:spPr>
          <a:xfrm>
            <a:off x="8172400" y="1"/>
            <a:ext cx="971600" cy="9807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VoteCounter"/>
          <p:cNvSpPr/>
          <p:nvPr/>
        </p:nvSpPr>
        <p:spPr>
          <a:xfrm>
            <a:off x="8172400" y="1045984"/>
            <a:ext cx="971600" cy="29415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>
                <a:solidFill>
                  <a:srgbClr val="000000"/>
                </a:solidFill>
                <a:latin typeface="Arial" panose="020B0604020202020204" pitchFamily="34" charset="0"/>
              </a:rPr>
              <a:t>00</a:t>
            </a:r>
          </a:p>
        </p:txBody>
      </p:sp>
      <p:sp>
        <p:nvSpPr>
          <p:cNvPr id="2" name="SuiviBox_1"/>
          <p:cNvSpPr/>
          <p:nvPr/>
        </p:nvSpPr>
        <p:spPr>
          <a:xfrm>
            <a:off x="9144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" name="SuiviBox_2"/>
          <p:cNvSpPr/>
          <p:nvPr/>
        </p:nvSpPr>
        <p:spPr>
          <a:xfrm>
            <a:off x="73152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" name="SuiviBox_3"/>
          <p:cNvSpPr/>
          <p:nvPr/>
        </p:nvSpPr>
        <p:spPr>
          <a:xfrm>
            <a:off x="137160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" name="SuiviBox_4"/>
          <p:cNvSpPr/>
          <p:nvPr/>
        </p:nvSpPr>
        <p:spPr>
          <a:xfrm>
            <a:off x="201168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" name="SuiviBox_5"/>
          <p:cNvSpPr/>
          <p:nvPr/>
        </p:nvSpPr>
        <p:spPr>
          <a:xfrm>
            <a:off x="265176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0" name="SuiviBox_6"/>
          <p:cNvSpPr/>
          <p:nvPr/>
        </p:nvSpPr>
        <p:spPr>
          <a:xfrm>
            <a:off x="329184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1" name="SuiviBox_7"/>
          <p:cNvSpPr/>
          <p:nvPr/>
        </p:nvSpPr>
        <p:spPr>
          <a:xfrm>
            <a:off x="393192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2" name="SuiviBox_8"/>
          <p:cNvSpPr/>
          <p:nvPr/>
        </p:nvSpPr>
        <p:spPr>
          <a:xfrm>
            <a:off x="457200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3" name="SuiviBox_9"/>
          <p:cNvSpPr/>
          <p:nvPr/>
        </p:nvSpPr>
        <p:spPr>
          <a:xfrm>
            <a:off x="521208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4" name="SuiviBox_10"/>
          <p:cNvSpPr/>
          <p:nvPr/>
        </p:nvSpPr>
        <p:spPr>
          <a:xfrm>
            <a:off x="585216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5" name="SuiviBox_11"/>
          <p:cNvSpPr/>
          <p:nvPr/>
        </p:nvSpPr>
        <p:spPr>
          <a:xfrm>
            <a:off x="649224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6" name="SuiviBox_12"/>
          <p:cNvSpPr/>
          <p:nvPr/>
        </p:nvSpPr>
        <p:spPr>
          <a:xfrm>
            <a:off x="7132320" y="6240780"/>
            <a:ext cx="640081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17" name="SuiviBox_13"/>
          <p:cNvSpPr/>
          <p:nvPr/>
        </p:nvSpPr>
        <p:spPr>
          <a:xfrm>
            <a:off x="7772400" y="624078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18" name="SuiviBox_14"/>
          <p:cNvSpPr/>
          <p:nvPr/>
        </p:nvSpPr>
        <p:spPr>
          <a:xfrm>
            <a:off x="8412480" y="6240780"/>
            <a:ext cx="640081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19" name="SuiviBox_15"/>
          <p:cNvSpPr/>
          <p:nvPr/>
        </p:nvSpPr>
        <p:spPr>
          <a:xfrm>
            <a:off x="9144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15</a:t>
            </a:r>
          </a:p>
        </p:txBody>
      </p:sp>
      <p:sp>
        <p:nvSpPr>
          <p:cNvPr id="20" name="SuiviBox_16"/>
          <p:cNvSpPr/>
          <p:nvPr/>
        </p:nvSpPr>
        <p:spPr>
          <a:xfrm>
            <a:off x="73152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1" name="SuiviBox_17"/>
          <p:cNvSpPr/>
          <p:nvPr/>
        </p:nvSpPr>
        <p:spPr>
          <a:xfrm>
            <a:off x="137160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2" name="SuiviBox_18"/>
          <p:cNvSpPr/>
          <p:nvPr/>
        </p:nvSpPr>
        <p:spPr>
          <a:xfrm>
            <a:off x="201168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3" name="SuiviBox_19"/>
          <p:cNvSpPr/>
          <p:nvPr/>
        </p:nvSpPr>
        <p:spPr>
          <a:xfrm>
            <a:off x="265176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4" name="SuiviBox_20"/>
          <p:cNvSpPr/>
          <p:nvPr/>
        </p:nvSpPr>
        <p:spPr>
          <a:xfrm>
            <a:off x="3291840" y="6515100"/>
            <a:ext cx="640080" cy="274320"/>
          </a:xfrm>
          <a:prstGeom prst="rect">
            <a:avLst/>
          </a:prstGeom>
          <a:solidFill>
            <a:srgbClr val="C0C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fr-FR" sz="14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78FE5147-194D-47E1-AC12-43999695F6A7}"/>
              </a:ext>
            </a:extLst>
          </p:cNvPr>
          <p:cNvSpPr/>
          <p:nvPr/>
        </p:nvSpPr>
        <p:spPr>
          <a:xfrm rot="16200000">
            <a:off x="3937139" y="1714019"/>
            <a:ext cx="437268" cy="22726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39" name="XGraph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305194"/>
              </p:ext>
            </p:extLst>
          </p:nvPr>
        </p:nvGraphicFramePr>
        <p:xfrm>
          <a:off x="-323850" y="565150"/>
          <a:ext cx="9396413" cy="627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Chart" r:id="rId5" imgW="6095883" imgH="4067294" progId="MSGraph.Chart.8">
                  <p:embed followColorScheme="full"/>
                </p:oleObj>
              </mc:Choice>
              <mc:Fallback>
                <p:oleObj name="Chart" r:id="rId5" imgW="6095883" imgH="4067294" progId="MSGraph.Chart.8">
                  <p:embed followColorScheme="full"/>
                  <p:pic>
                    <p:nvPicPr>
                      <p:cNvPr id="0" name="XGraph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3850" y="565150"/>
                        <a:ext cx="9396413" cy="627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0" name="Titel 1"/>
          <p:cNvSpPr>
            <a:spLocks/>
          </p:cNvSpPr>
          <p:nvPr/>
        </p:nvSpPr>
        <p:spPr bwMode="auto">
          <a:xfrm>
            <a:off x="806450" y="44450"/>
            <a:ext cx="71945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CH" sz="2800" b="1" dirty="0" err="1"/>
              <a:t>Projet</a:t>
            </a:r>
            <a:r>
              <a:rPr lang="de-CH" sz="2800" b="1" dirty="0"/>
              <a:t> 1</a:t>
            </a:r>
            <a:endParaRPr lang="de-DE" sz="2800" dirty="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D1" val="257"/>
  <p:tag name="SENDDATAS" val="0"/>
  <p:tag name="SENDMETHODE" val="1"/>
  <p:tag name="SENDTO" val="demo@e-powervote.com"/>
  <p:tag name="RQSID2" val="257;262;263;264;265;"/>
  <p:tag name="RQQID2" val="1;2;3;4;5;"/>
  <p:tag name="RQSID3" val="257;267;268;269;270;271;"/>
  <p:tag name="RQQID3" val="1;6;7;8;9;10;"/>
  <p:tag name="RSID1" val="266"/>
  <p:tag name="SID2" val="267"/>
  <p:tag name="SID3" val="268"/>
  <p:tag name="SID4" val="269"/>
  <p:tag name="SID5" val="270"/>
  <p:tag name="SID6" val="271"/>
  <p:tag name="SENDPASS" val="AT#1B393DDCA"/>
  <p:tag name="PROGRAMID" val="0"/>
  <p:tag name="GROUPID" val="0"/>
  <p:tag name="USEQIDPERSO" val="-1"/>
  <p:tag name="USEMACROSPRIVEES" val="0"/>
  <p:tag name="NBREPONSES" val="1"/>
  <p:tag name="NBQUESTIONS" val="6"/>
  <p:tag name="NBSLIDES" val="8"/>
  <p:tag name="FILEPATH" val="C:\PowerVote\radars"/>
  <p:tag name="AFFBOXCONTROLFORMAT" val="-1"/>
  <p:tag name="RQSID1" val="257;267;268;269;270;271;"/>
  <p:tag name="RQQID1" val="1;2;3;4;5;6;"/>
  <p:tag name="BOXDEFS" val="nb=20;b1=00001;n1=1¤¤;c1=0;w1=1;b2=00002;n2=2¤¤;c2=0;w2=1;b3=00003;n3=3¤¤;c3=0;w3=1;b4=00004;n4=4¤¤;c4=0;w4=1;b5=00005;n5=5¤¤;c5=0;w5=1;b6=00006;n6=6¤¤;c6=0;w6=1;b7=00007;n7=7¤¤;c7=0;w7=1;b8=00008;n8=8¤¤;c8=0;w8=1;b9=00009;n9=9¤¤;c9=0;w9=1;b10=00010;n10=10¤¤;c10=0;w10=1;b11=00011;n11=11¤¤;c11=0;w11=1;b12=00012;n12=12¤¤;c12=0;w12=1;b13=00013;n13=13¤¤;c13=0;w13=1;b14=00014;n14=14¤¤;c14=0;w14=1;b15=00015;n15=15¤¤;c15=0;w15=1;b16=00016;n16=16¤¤;c16=0;w16=1;b17=00017;n17=17¤¤;c17=0;w17=1;b18=00018;n18=18¤¤;c18=0;w18=1;b19=00019;n19=19¤¤;c19=0;w19=1;b20=00020;n20=20¤¤;c20=0;w20=1;"/>
  <p:tag name="BOXCOLSHEADS" val="SyncPart=1¤SyncOrder=1¤T1=#¤W1=480,189¤Cb1=¤Ct1=¤T2=*¤W2=750,0473¤Cb2=¤Ct2=¤T3=Team¤W3=1440¤Cb3=¤Ct3=¤T4=Table¤W4=1440¤Cb4=¤Ct4=¤T5=Surname¤W5=1440¤Cb5=¤Ct5=¤"/>
  <p:tag name="RES1" val="20:00001=6;00002=5;00003=3;00004=7;00005=5;00006=3;00007=6;00008=8;00009=2;00010=2;00011=9;00012=7;00013=2;00014=6;00015=9;00016=1;00017=8;00018=1;00019=5;00020=5;"/>
  <p:tag name="RES2" val="20:00001=1;00002=9;00003=8;00004=7;00005=1;00006=A;00007=4;00008=9;00009=3;00010=4;00011=4;00012=6;00013=7;00014=9;00015=4;00016=4;00017=6;00018=8;00019=7;00020=2;"/>
  <p:tag name="RES3" val="20:00001=7;00002=1;00003=5;00004=8;00005=7;00006=5;00007=1;00008=3;00009=3;00010=3;00011=4;00012=1;00013=A;00014=1;00015=7;00016=9;00017=9;00018=2;00019=3;00020=4;"/>
  <p:tag name="RES4" val="20:00001=3;00002=8;00003=A;00004=9;00005=6;00006=3;00007=3;00008=7;00009=2;00010=3;00011=6;00012=8;00013=2;00014=5;00015=2;00016=9;00017=5;00018=9;00019=9;00020=4;"/>
  <p:tag name="RES5" val="20:00001=1;00002=5;00003=2;00004=3;00005=8;00006=3;00007=5;00008=4;00009=7;00010=7;00011=1;00012=5;00013=A;00014=8;00015=8;00016=A;00017=3;00018=6;00019=A;00020=8;"/>
  <p:tag name="RES6" val="20:00001=5;00002=A;00003=9;00004=4;00005=5;00006=1;00007=5;00008=6;00009=7;00010=5;00011=1;00012=3;00013=3;00014=3;00015=4;00016=8;00017=A;00018=1;00019=7;00020=9;"/>
  <p:tag name="CURQSID" val="-1"/>
  <p:tag name="PVXVOTES" val="4.9.99v2"/>
  <p:tag name="SLIDEID" val="268"/>
  <p:tag name="QREP3" val="10"/>
  <p:tag name="QREPREP3" val="1"/>
  <p:tag name="QTYPE3" val="0"/>
  <p:tag name="QREP4" val="10"/>
  <p:tag name="QREPREP4" val="1"/>
  <p:tag name="QTYPE4" val="0"/>
  <p:tag name="QREP5" val="10"/>
  <p:tag name="QREPREP5" val="1"/>
  <p:tag name="QTYPE5" val="0"/>
  <p:tag name="QREP6" val="10"/>
  <p:tag name="QREPREP6" val="1"/>
  <p:tag name="QTYPE6" val="0"/>
  <p:tag name="QREP1" val="10"/>
  <p:tag name="QREPREP1" val="1"/>
  <p:tag name="QTYPE1" val="0"/>
  <p:tag name="SENDID" val="AT#1878787DB8DBEC3"/>
  <p:tag name="PXID" val="1"/>
  <p:tag name="QREP2" val="10"/>
  <p:tag name="QREPREP2" val="1"/>
  <p:tag name="QTYPE2" val="0"/>
  <p:tag name="BOXFILE" val="c:\powervote\Sessions\box.ini"/>
  <p:tag name="ARS_PPT_DBNAME" val="Exemple radar[2019012911404977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5"/>
  <p:tag name="QIDPERSO" val="5"/>
  <p:tag name="QREPREP" val="1"/>
  <p:tag name="QTYPE" val="0"/>
  <p:tag name="NAME" val="Efficacité 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1"/>
  <p:tag name="SUIVIQID" val="5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1513775"/>
  <p:tag name="SUIVICOUL1" val="65280"/>
  <p:tag name="SUIVIUSECOULX" val="0"/>
  <p:tag name="PXID" val="1"/>
  <p:tag name="SID" val="27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6"/>
  <p:tag name="QIDPERSO" val="6"/>
  <p:tag name="QREPREP" val="1"/>
  <p:tag name="QTYPE" val="0"/>
  <p:tag name="NAME" val="Coût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1"/>
  <p:tag name="SUIVIQID" val="6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2632256"/>
  <p:tag name="SUIVICOUL1" val="65280"/>
  <p:tag name="SUIVIUSECOULX" val="0"/>
  <p:tag name="PXID" val="1"/>
  <p:tag name="SID" val="271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D" val="1"/>
  <p:tag name="TPREP" val="6"/>
  <p:tag name="AFFRESTP" val="0"/>
  <p:tag name="RNBAFF" val="6"/>
  <p:tag name="VMAX" val="0"/>
  <p:tag name="RTRI" val="0"/>
  <p:tag name="RSCOR" val="-1"/>
  <p:tag name="RTEAM" val="1"/>
  <p:tag name="RGRAPH" val="0"/>
  <p:tag name="RCOL" val="33023"/>
  <p:tag name="R3D" val="0"/>
  <p:tag name="RLABELS" val="0"/>
  <p:tag name="RLABPLIBRE" val="-1"/>
  <p:tag name="STATS" val="0"/>
  <p:tag name="RPCT" val="-1"/>
  <p:tag name="RAFFDEC" val="0"/>
  <p:tag name="RAFFDECSTATS" val="-1"/>
  <p:tag name="AFFVERT" val="-1"/>
  <p:tag name="RLITLIB" val="-1"/>
  <p:tag name="RPOSLIB" val="0"/>
  <p:tag name="RDATAFILE" val="0"/>
  <p:tag name="RAFFBOXTIMINGS" val="0"/>
  <p:tag name="RAXES" val="1"/>
  <p:tag name="RBOXWEIGHT" val="0"/>
  <p:tag name="USESAMESCALE" val="0"/>
  <p:tag name="PXID" val="1"/>
  <p:tag name="SID" val="26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NAME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PIDER NET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PXID" val="1"/>
  <p:tag name="SID" val="2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1"/>
  <p:tag name="QIDPERSO" val="1"/>
  <p:tag name="QREPREP" val="1"/>
  <p:tag name="QTYPE" val="0"/>
  <p:tag name="NAME" val="Degré d’innovation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3619151"/>
  <p:tag name="SUIVICOUL1" val="65280"/>
  <p:tag name="SUIVIUSECOULX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PXID" val="1"/>
  <p:tag name="SID" val="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2"/>
  <p:tag name="QIDPERSO" val="2"/>
  <p:tag name="PXID" val="1"/>
  <p:tag name="SID" val="267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REPREP" val="1"/>
  <p:tag name="QTYPE" val="0"/>
  <p:tag name="NAME" val="Importance stratégique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1"/>
  <p:tag name="SUIVIQID" val="2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1513775"/>
  <p:tag name="SUIVICOUL1" val="65280"/>
  <p:tag name="SUIVIUSECOULX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3"/>
  <p:tag name="QIDPERSO" val="3"/>
  <p:tag name="QREPREP" val="1"/>
  <p:tag name="QTYPE" val="0"/>
  <p:tag name="NAME" val="Urgence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QID" val="3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1513775"/>
  <p:tag name="SUIVICOUL1" val="65280"/>
  <p:tag name="SUIVIUSECOULX" val="0"/>
  <p:tag name="SUIVIACTIF" val="0"/>
  <p:tag name="PXID" val="1"/>
  <p:tag name="SID" val="268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4"/>
  <p:tag name="QIDPERSO" val="4"/>
  <p:tag name="QREPREP" val="1"/>
  <p:tag name="QTYPE" val="0"/>
  <p:tag name="NAME" val="Niveau de sécurité"/>
  <p:tag name="QREP" val="10"/>
  <p:tag name="TCHE1" val="1"/>
  <p:tag name="PTS1" val="1"/>
  <p:tag name="LBL1" val="1 - Text of response 1"/>
  <p:tag name="TCHE2" val="2"/>
  <p:tag name="PTS2" val="2"/>
  <p:tag name="LBL2" val="2 - Text of response 2"/>
  <p:tag name="TCHE3" val="3"/>
  <p:tag name="PTS3" val="3"/>
  <p:tag name="LBL3" val="3 - Text of response 3"/>
  <p:tag name="TCHE4" val="4"/>
  <p:tag name="PTS4" val="4"/>
  <p:tag name="LBL4" val="4 - Text of response 4"/>
  <p:tag name="TCHE5" val="5"/>
  <p:tag name="PTS5" val="5"/>
  <p:tag name="LBL5" val="5 - Text of response 5"/>
  <p:tag name="TCHE6" val="6"/>
  <p:tag name="PTS6" val="6"/>
  <p:tag name="LBL6" val="6 - Text of response 6"/>
  <p:tag name="TCHE7" val="7"/>
  <p:tag name="PTS7" val="7"/>
  <p:tag name="LBL7" val="7 - Text of response 7"/>
  <p:tag name="TCHE8" val="8"/>
  <p:tag name="PTS8" val="8"/>
  <p:tag name="LBL8" val="8 - Libellé réponse 8"/>
  <p:tag name="TCHE9" val="9"/>
  <p:tag name="PTS9" val="9"/>
  <p:tag name="LBL9" val="9 - Libellé réponse 9"/>
  <p:tag name="TCHE10" val="10"/>
  <p:tag name="PTS10" val="10"/>
  <p:tag name="LBL10" val="10 - Libellé réponse 10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1"/>
  <p:tag name="SUIVIQID" val="4"/>
  <p:tag name="SUIVINUMBOX" val="-1"/>
  <p:tag name="SUIVINOMBOX" val="0"/>
  <p:tag name="SUIVIVREP" val="0"/>
  <p:tag name="SUIVISCORE" val="0"/>
  <p:tag name="SUIVICOULSCORE" val="0"/>
  <p:tag name="SUIVITEMPS" val="0"/>
  <p:tag name="SUIVIDELINIT" val="2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2566463"/>
  <p:tag name="SUIVICOUL1" val="65280"/>
  <p:tag name="SUIVIUSECOULX" val="0"/>
  <p:tag name="PXID" val="1"/>
  <p:tag name="SID" val="269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1_Pvxstart">
  <a:themeElements>
    <a:clrScheme name="1_Pvxstar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66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B8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vxst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vx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80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vxstar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vxstar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66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PVXStart</Template>
  <TotalTime>3350</TotalTime>
  <Words>270</Words>
  <Application>Microsoft Office PowerPoint</Application>
  <PresentationFormat>Affichage à l'écran (4:3)</PresentationFormat>
  <Paragraphs>152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1_Pvxstart</vt:lpstr>
      <vt:lpstr>Chart</vt:lpstr>
      <vt:lpstr>Radar</vt:lpstr>
      <vt:lpstr>Degré d’innovation</vt:lpstr>
      <vt:lpstr>Importance stratégique</vt:lpstr>
      <vt:lpstr>Urgence</vt:lpstr>
      <vt:lpstr>Niveau de sécurité</vt:lpstr>
      <vt:lpstr>Efficacité </vt:lpstr>
      <vt:lpstr>Coût</vt:lpstr>
      <vt:lpstr>Présentation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PCSYL64</dc:creator>
  <cp:lastModifiedBy>Sylvain MERIAN</cp:lastModifiedBy>
  <cp:revision>147</cp:revision>
  <dcterms:created xsi:type="dcterms:W3CDTF">2008-07-22T08:15:43Z</dcterms:created>
  <dcterms:modified xsi:type="dcterms:W3CDTF">2019-01-29T10:46:20Z</dcterms:modified>
</cp:coreProperties>
</file>